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597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3369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615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4874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950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1499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867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0982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9186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7354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8636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8/19/2024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47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0" r:id="rId5"/>
    <p:sldLayoutId id="2147483745" r:id="rId6"/>
    <p:sldLayoutId id="2147483741" r:id="rId7"/>
    <p:sldLayoutId id="2147483742" r:id="rId8"/>
    <p:sldLayoutId id="2147483743" r:id="rId9"/>
    <p:sldLayoutId id="2147483744" r:id="rId10"/>
    <p:sldLayoutId id="21474837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4906370-1564-49FA-A802-58546B392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66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E9BEA2-F0E7-EF31-6F40-4012562EB5D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5000"/>
          </a:blip>
          <a:srcRect t="7968" b="167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EF640709-BDFD-453B-B75D-6212E7A87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1500" y="370600"/>
            <a:ext cx="5923842" cy="5923842"/>
          </a:xfrm>
          <a:prstGeom prst="ellipse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C3CD983-E55C-8097-BB7E-FCF4C1D992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7192" y="1032483"/>
            <a:ext cx="5037616" cy="2982360"/>
          </a:xfrm>
        </p:spPr>
        <p:txBody>
          <a:bodyPr>
            <a:normAutofit/>
          </a:bodyPr>
          <a:lstStyle/>
          <a:p>
            <a:r>
              <a:rPr lang="pt-BR" sz="3800"/>
              <a:t>Estudos e Atividades de Orientação Escolar e Supervisão Pedagógica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A39AC41-F483-3AD9-CFF7-650AE64DA0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7192" y="4106918"/>
            <a:ext cx="5037616" cy="1655762"/>
          </a:xfrm>
        </p:spPr>
        <p:txBody>
          <a:bodyPr>
            <a:normAutofit/>
          </a:bodyPr>
          <a:lstStyle/>
          <a:p>
            <a:r>
              <a:rPr lang="pt-BR" dirty="0"/>
              <a:t>Uma Abordagem Prática para Educadores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B4019478-3FDC-438C-8848-1D7DA864A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366740" flipV="1">
            <a:off x="2607299" y="8363"/>
            <a:ext cx="6816262" cy="6816262"/>
          </a:xfrm>
          <a:prstGeom prst="arc">
            <a:avLst>
              <a:gd name="adj1" fmla="val 16200000"/>
              <a:gd name="adj2" fmla="val 20401595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E406479-1D57-4209-B128-3C8174624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3400" y="4609861"/>
            <a:ext cx="873032" cy="84934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1105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3658D6-8544-266C-3FB7-B82E18DBA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Atividade Prática: Plano de Ação para Melhoria do Ambiente Escolar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A95DCE-31A1-6E49-57BD-8D67E1E1F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Objetivo: criar um plano de ação focado em um problema específico relacionado ao ambiente escolar, utilizando os princípios de orientação escolar e supervisão pedagógica.</a:t>
            </a:r>
          </a:p>
          <a:p>
            <a:pPr algn="just"/>
            <a:r>
              <a:rPr lang="pt-BR" dirty="0"/>
              <a:t>Identificação do Problema: escolha um problema comum no ambiente escolar (ex.: dificuldade de integração de novos alunos, falta de motivação dos estudantes, problemas de disciplina, etc.).</a:t>
            </a:r>
          </a:p>
        </p:txBody>
      </p:sp>
    </p:spTree>
    <p:extLst>
      <p:ext uri="{BB962C8B-B14F-4D97-AF65-F5344CB8AC3E}">
        <p14:creationId xmlns:p14="http://schemas.microsoft.com/office/powerpoint/2010/main" val="3023591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3658D6-8544-266C-3FB7-B82E18DBA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Atividade Prática: Plano de Ação para Melhoria do Ambiente Escolar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A95DCE-31A1-6E49-57BD-8D67E1E1F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Análise do Problema: descreva o problema em detalhes, identificando as causas principais e os efeitos que ele provoca no ambiente escolar.</a:t>
            </a:r>
          </a:p>
          <a:p>
            <a:pPr algn="just"/>
            <a:r>
              <a:rPr lang="pt-BR" dirty="0"/>
              <a:t>Proposta de Soluções (Orientação Escolar):Sugira ações de orientação escolar que podem ser implementadas para abordar o problema (ex.: sessões de aconselhamento, workshops, grupos de apoio).Detalhe como essas ações ajudarão os alunos e o corpo docente a enfrentar o problema.</a:t>
            </a:r>
          </a:p>
        </p:txBody>
      </p:sp>
    </p:spTree>
    <p:extLst>
      <p:ext uri="{BB962C8B-B14F-4D97-AF65-F5344CB8AC3E}">
        <p14:creationId xmlns:p14="http://schemas.microsoft.com/office/powerpoint/2010/main" val="432498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3658D6-8544-266C-3FB7-B82E18DBA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Atividade Prática: Plano de Ação para Melhoria do Ambiente Escolar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A95DCE-31A1-6E49-57BD-8D67E1E1F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Proposta de Soluções (Supervisão Pedagógica): sugira ações de supervisão pedagógica que podem ser realizadas (ex.: observação de aulas, feedback construtivo, formação continuada).Explique como essas ações melhorarão a qualidade do ensino e ajudarão na resolução do problema.</a:t>
            </a:r>
          </a:p>
          <a:p>
            <a:pPr algn="just"/>
            <a:r>
              <a:rPr lang="pt-BR" dirty="0"/>
              <a:t>Plano de Ação: organize as soluções propostas em um plano de ação com etapas claras, responsáveis por cada tarefa, e um cronograma para a implementação.</a:t>
            </a:r>
          </a:p>
        </p:txBody>
      </p:sp>
    </p:spTree>
    <p:extLst>
      <p:ext uri="{BB962C8B-B14F-4D97-AF65-F5344CB8AC3E}">
        <p14:creationId xmlns:p14="http://schemas.microsoft.com/office/powerpoint/2010/main" val="3652405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3658D6-8544-266C-3FB7-B82E18DBA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Atividade Prática: Plano de Ação para Melhoria do Ambiente Escolar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A95DCE-31A1-6E49-57BD-8D67E1E1F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Entrega Online: </a:t>
            </a:r>
          </a:p>
          <a:p>
            <a:pPr marL="0" indent="0" algn="just">
              <a:buNone/>
            </a:pPr>
            <a:r>
              <a:rPr lang="pt-BR" dirty="0"/>
              <a:t>Formato: O plano de ação pode ser entregue em formato de documento (PDF)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Avaliação: clareza, viabilidade das soluções propostas, e alinhamento com os princípios de orientação escolar e supervisão pedagógica.</a:t>
            </a:r>
          </a:p>
        </p:txBody>
      </p:sp>
    </p:spTree>
    <p:extLst>
      <p:ext uri="{BB962C8B-B14F-4D97-AF65-F5344CB8AC3E}">
        <p14:creationId xmlns:p14="http://schemas.microsoft.com/office/powerpoint/2010/main" val="2869887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FCD0A4-1DA0-4725-A30A-4BEC9129C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O que é Orientação Escolar?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CBDCE91-FB10-682C-A745-BC1F58F23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600" dirty="0"/>
              <a:t>A orientação escolar envolve apoiar os alunos em seu desenvolvimento acadêmico, social e emocional.</a:t>
            </a:r>
          </a:p>
          <a:p>
            <a:pPr algn="just"/>
            <a:r>
              <a:rPr lang="pt-BR" sz="3600" dirty="0"/>
              <a:t>O objetivo é promover o sucesso escolar e pessoal, guiando os estudantes em suas escolhas e desafios.</a:t>
            </a:r>
          </a:p>
        </p:txBody>
      </p:sp>
    </p:spTree>
    <p:extLst>
      <p:ext uri="{BB962C8B-B14F-4D97-AF65-F5344CB8AC3E}">
        <p14:creationId xmlns:p14="http://schemas.microsoft.com/office/powerpoint/2010/main" val="2542790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16D875-06AE-4928-21CD-7D1E57072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Principais Funções do Orientador Escolar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E70519-1A29-5995-9679-F1EE6BBC6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4000" dirty="0"/>
              <a:t>Aconselhamento Acadêmico</a:t>
            </a:r>
          </a:p>
          <a:p>
            <a:pPr algn="just"/>
            <a:r>
              <a:rPr lang="pt-BR" sz="4000" dirty="0"/>
              <a:t>Suporte Emocional e Psicológico</a:t>
            </a:r>
          </a:p>
          <a:p>
            <a:pPr algn="just"/>
            <a:r>
              <a:rPr lang="pt-BR" sz="4000" dirty="0"/>
              <a:t>Orientação Vocacional</a:t>
            </a:r>
          </a:p>
          <a:p>
            <a:pPr algn="just"/>
            <a:r>
              <a:rPr lang="pt-BR" sz="4000" dirty="0"/>
              <a:t>Mediação de Conflitos</a:t>
            </a:r>
          </a:p>
        </p:txBody>
      </p:sp>
    </p:spTree>
    <p:extLst>
      <p:ext uri="{BB962C8B-B14F-4D97-AF65-F5344CB8AC3E}">
        <p14:creationId xmlns:p14="http://schemas.microsoft.com/office/powerpoint/2010/main" val="298272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AA2DDF-2D0A-3F53-B40B-79C228903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 de Atividades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4681FB5-4456-DC5E-1872-A7D67B7B0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Sessões de aconselhamento individual</a:t>
            </a:r>
          </a:p>
          <a:p>
            <a:r>
              <a:rPr lang="pt-BR" sz="3600" dirty="0"/>
              <a:t>Oficinas sobre habilidades sociais</a:t>
            </a:r>
          </a:p>
          <a:p>
            <a:r>
              <a:rPr lang="pt-BR" sz="3600" dirty="0"/>
              <a:t>Palestras sobre escolhas profissionais</a:t>
            </a:r>
          </a:p>
        </p:txBody>
      </p:sp>
    </p:spTree>
    <p:extLst>
      <p:ext uri="{BB962C8B-B14F-4D97-AF65-F5344CB8AC3E}">
        <p14:creationId xmlns:p14="http://schemas.microsoft.com/office/powerpoint/2010/main" val="3010123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0104AC-E0CD-433C-EF88-524FABD8D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é Supervisão Pedagógica?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6E57F5-CF56-C33E-351B-D403351B4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200" dirty="0"/>
              <a:t>A supervisão pedagógica consiste no acompanhamento e apoio ao trabalho dos professores, visando a melhoria contínua do processo de ensino-aprendizagem.</a:t>
            </a:r>
          </a:p>
          <a:p>
            <a:pPr algn="just"/>
            <a:r>
              <a:rPr lang="pt-BR" sz="3200" dirty="0"/>
              <a:t>Envolve a análise, orientação e suporte ao corpo docente.</a:t>
            </a:r>
          </a:p>
        </p:txBody>
      </p:sp>
    </p:spTree>
    <p:extLst>
      <p:ext uri="{BB962C8B-B14F-4D97-AF65-F5344CB8AC3E}">
        <p14:creationId xmlns:p14="http://schemas.microsoft.com/office/powerpoint/2010/main" val="273586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54BB94-694E-F470-332F-B2F51BDCA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Principais Responsabilidades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B0CA42F-86C6-427E-36ED-732FD2D8F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200" dirty="0"/>
              <a:t>Observação de Aulas</a:t>
            </a:r>
          </a:p>
          <a:p>
            <a:pPr algn="just"/>
            <a:r>
              <a:rPr lang="pt-BR" sz="3200" dirty="0"/>
              <a:t>Avaliação de Desempenho Docente</a:t>
            </a:r>
          </a:p>
          <a:p>
            <a:pPr algn="just"/>
            <a:r>
              <a:rPr lang="pt-BR" sz="3200" dirty="0"/>
              <a:t>Planejamento e Implementação de Formação Continuada</a:t>
            </a:r>
          </a:p>
          <a:p>
            <a:pPr algn="just"/>
            <a:r>
              <a:rPr lang="pt-BR" sz="3200" dirty="0"/>
              <a:t>Suporte na Elaboração de Projetos Educacionais</a:t>
            </a:r>
          </a:p>
        </p:txBody>
      </p:sp>
    </p:spTree>
    <p:extLst>
      <p:ext uri="{BB962C8B-B14F-4D97-AF65-F5344CB8AC3E}">
        <p14:creationId xmlns:p14="http://schemas.microsoft.com/office/powerpoint/2010/main" val="25636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95BF4-D891-8972-3756-4A81371A2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 de Atividades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73594A-E9B5-83F3-13FA-7945A1C18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Feedback após observação de aulas</a:t>
            </a:r>
          </a:p>
          <a:p>
            <a:r>
              <a:rPr lang="pt-BR" sz="3200" dirty="0"/>
              <a:t>Planejamento de desenvolvimento profissional</a:t>
            </a:r>
          </a:p>
          <a:p>
            <a:r>
              <a:rPr lang="pt-BR" sz="3200" dirty="0"/>
              <a:t>Análise de resultados de avaliações educacionais</a:t>
            </a:r>
          </a:p>
        </p:txBody>
      </p:sp>
    </p:spTree>
    <p:extLst>
      <p:ext uri="{BB962C8B-B14F-4D97-AF65-F5344CB8AC3E}">
        <p14:creationId xmlns:p14="http://schemas.microsoft.com/office/powerpoint/2010/main" val="259564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65B57C-DDA1-1287-D335-F1E748C9B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Desafios Comuns e Como Superá-los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983818-CA43-29DB-CA11-21168F1D0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200" dirty="0"/>
              <a:t>Resistência à mudança: Envolver a equipe desde o início e oferecer formação continuada.</a:t>
            </a:r>
          </a:p>
          <a:p>
            <a:pPr algn="just"/>
            <a:r>
              <a:rPr lang="pt-BR" sz="3200" dirty="0"/>
              <a:t>Falta de recursos: Buscar soluções criativas e parcerias externas.</a:t>
            </a:r>
          </a:p>
          <a:p>
            <a:pPr algn="just"/>
            <a:r>
              <a:rPr lang="pt-BR" sz="3200" dirty="0"/>
              <a:t>Comunicação: Estabelecer canais claros e eficientes de comunicação.</a:t>
            </a:r>
          </a:p>
        </p:txBody>
      </p:sp>
    </p:spTree>
    <p:extLst>
      <p:ext uri="{BB962C8B-B14F-4D97-AF65-F5344CB8AC3E}">
        <p14:creationId xmlns:p14="http://schemas.microsoft.com/office/powerpoint/2010/main" val="1228560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F905DF-6064-A3FA-9B6F-5835E94D8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Conclusão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ACA5C5C-A7B4-E0CF-68D0-EB9149FDC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/>
              <a:t>A orientação escolar e a supervisão pedagógica são essenciais para o sucesso acadêmico e pessoal dos alunos, além de contribuírem para a qualidade do ensino.</a:t>
            </a:r>
          </a:p>
          <a:p>
            <a:pPr algn="just"/>
            <a:r>
              <a:rPr lang="pt-BR" sz="2800" dirty="0"/>
              <a:t>O trabalho conjunto entre orientadores e supervisores promove um ambiente educacional saudável e produtivo.</a:t>
            </a:r>
          </a:p>
        </p:txBody>
      </p:sp>
    </p:spTree>
    <p:extLst>
      <p:ext uri="{BB962C8B-B14F-4D97-AF65-F5344CB8AC3E}">
        <p14:creationId xmlns:p14="http://schemas.microsoft.com/office/powerpoint/2010/main" val="3916053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hapesVTI">
  <a:themeElements>
    <a:clrScheme name="Office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estival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539</Words>
  <Application>Microsoft Office PowerPoint</Application>
  <PresentationFormat>Widescreen</PresentationFormat>
  <Paragraphs>47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Century Gothic</vt:lpstr>
      <vt:lpstr>ShapesVTI</vt:lpstr>
      <vt:lpstr>Estudos e Atividades de Orientação Escolar e Supervisão Pedagógica</vt:lpstr>
      <vt:lpstr>O que é Orientação Escolar?</vt:lpstr>
      <vt:lpstr>Principais Funções do Orientador Escolar</vt:lpstr>
      <vt:lpstr>Exemplos de Atividades</vt:lpstr>
      <vt:lpstr>O que é Supervisão Pedagógica?</vt:lpstr>
      <vt:lpstr>Principais Responsabilidades</vt:lpstr>
      <vt:lpstr>Exemplos de Atividades</vt:lpstr>
      <vt:lpstr>Desafios Comuns e Como Superá-los</vt:lpstr>
      <vt:lpstr>Conclusão</vt:lpstr>
      <vt:lpstr>Atividade Prática: Plano de Ação para Melhoria do Ambiente Escolar</vt:lpstr>
      <vt:lpstr>Atividade Prática: Plano de Ação para Melhoria do Ambiente Escolar</vt:lpstr>
      <vt:lpstr>Atividade Prática: Plano de Ação para Melhoria do Ambiente Escolar</vt:lpstr>
      <vt:lpstr>Atividade Prática: Plano de Ação para Melhoria do Ambiente Escolar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elisangela otaviano</dc:creator>
  <cp:lastModifiedBy>elisangela otaviano</cp:lastModifiedBy>
  <cp:revision>1</cp:revision>
  <dcterms:created xsi:type="dcterms:W3CDTF">2024-08-19T21:41:26Z</dcterms:created>
  <dcterms:modified xsi:type="dcterms:W3CDTF">2024-08-19T23:46:05Z</dcterms:modified>
</cp:coreProperties>
</file>